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9" r:id="rId2"/>
    <p:sldId id="258" r:id="rId3"/>
    <p:sldId id="261" r:id="rId4"/>
    <p:sldId id="303" r:id="rId5"/>
    <p:sldId id="302" r:id="rId6"/>
    <p:sldId id="304" r:id="rId7"/>
    <p:sldId id="305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99" r:id="rId20"/>
    <p:sldId id="278" r:id="rId21"/>
    <p:sldId id="301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33C6C1-6329-45AE-8415-AAC69EE5B9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1DB0A-F210-4771-8ADF-27B4C7C0F0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5D14D6-E15C-4821-82F5-F6F4BBAEBDCE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D16703B-E466-42D5-8451-5B55611CD6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C3EC80-7631-4D83-A1FD-542FCEC5C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937A4-EC04-428D-8CCD-786F387321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900E6-164E-4636-9B54-059B528218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76D3C08-9765-4CBC-992F-FACD6BB14A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E3B909A-3DFF-4EB7-9839-6D6757249E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4AD4092D-B4B3-47BF-B199-2B108A8FC5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3794A77-ED76-48D0-8DEE-CABA0F4813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D03033C-ACA3-4775-9198-A8D9D312DE66}" type="slidenum">
              <a:rPr lang="en-US" altLang="en-US">
                <a:latin typeface="Calibri" panose="020F0502020204030204" pitchFamily="34" charset="0"/>
              </a:rPr>
              <a:pPr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07F802C-6DD6-41A3-B7B3-D7E0D7584D0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B9D1911-D248-44A2-B8B4-399E842AD90C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18DBCFFE-CB4B-4DD1-922B-3AB9F1CE0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746DFC22-5ED4-4843-87A9-B83775402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3671AAD1-3A22-43BC-A2EE-E62CD4D45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8D39640-8FEB-4EC7-AB77-70E88F40D0F9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2931F6E4-2B7A-4E00-8EB9-834F12C6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72A3BA-4D54-4C27-9D17-2B9B68CF8FE0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76B199EA-8FA0-4837-8DEC-E2A3C2D9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382515B6-E489-4CD4-A77F-033479A7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6C7E21-6224-433C-9FB0-903568EE0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50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06122F0-CECD-4970-8482-D7D79DBF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68DA-EB26-4CD1-8784-3B227A313D7E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E05BC9E-A8FB-4824-963F-8AC37DA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2E7E543-DE5F-4781-9CB9-D75C0097F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BD51F-6C5F-4268-B473-968211674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2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76CE4A6-D68A-49EE-A297-8D99204C2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C6EF-26E9-4680-A6FA-B9C0B62CC29C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CC4463E-29DB-44CC-94B8-4924A7333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AA616D5-2079-4872-BA63-D51C9F63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77612-B1AE-4C98-AD81-8E74EB7E7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C9AE963-958D-4094-948B-F8AFCC01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0DE4-4515-464A-828A-37F03955E7FF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30C3D77-64A2-4688-80AE-50DC0581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06E9C79-3EF7-456F-965F-FE6F09E0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892E-4622-4168-AF4C-20A8197BDF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4724FBF6-FD81-4EF8-872B-61296F03D78E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27E8D4F4-8D4E-4AFA-9680-3DB47907F5F9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9B26138-E6F1-4659-8959-CB4E9DF3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4E2A-27AE-46F3-8FC5-676CDEB2CC92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001CA29-2FE8-4CC3-B1B5-1442078D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70C506-4320-48FA-96D3-BC3F0AB2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7EBE-5B48-4CA6-A8E2-740162660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444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96B89-2462-48B9-B03F-10D9C538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946D-B423-47EB-A7D3-689730EB01E0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64549-C41A-462D-9B38-6177A4EE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ABF59-93FF-48B8-8EF2-38FBC7F9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D76BA-5BDF-4F72-9C3B-F38DD57A7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954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3EAAC-2686-407E-A739-E22BB6F4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D725-ED01-4FCD-9A74-7F2E09643894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89E63A-8CA4-45E6-8A4A-BA468D45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02FD0-EACB-475C-AC26-EDC36275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1EADC-CEDF-47C8-A2F3-E381ACD94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457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C00994-5CFA-4A1A-93F4-FFD1DB23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E2D1-7144-4D8D-9D90-E3EA8089ABAA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7F18D-3D03-4913-9367-924FA67F6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736BD-0987-40AC-8309-EFF6007C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E44F1-8755-455F-AB67-292436BAC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505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DAA565E-2C85-426E-A370-8362896A5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C85D-E749-418E-9F8F-E666E26C9C7A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75059B1-93E8-4A4D-A626-FE9FBF3C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47DEBF06-3F95-4E77-99C8-8C31D147D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6426A-F625-4E2F-A4BA-165BFD017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D01B8-6EE0-43D0-BA82-78409E8E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89C2F-987F-41FF-B8BF-80ABEDB32B8A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E4491-3B62-431F-A7E9-F56D4899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F9CA0-DBFA-4DD4-BEA9-33C00678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25855-2FE6-4BBE-A619-D73280405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064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D11B07C5-ECBB-4976-88D5-FF9D92378D56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B1D0DA20-A1D9-496A-A606-1E5D117DDAEB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E297E3DD-0ACD-4FEB-BAD1-A8FAFC27B05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6450A3-3E78-400B-B5BF-79FF89646813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BB448F9E-4A1D-48CE-A7C3-727CF52C478E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D56AEBDC-9D1B-4EE2-96B6-F69FD272BCFB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443E21ED-28D9-45E3-8DE1-875F6091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5DE426-6B65-4334-A66E-34E19EE51E5E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85D9B825-1EBE-48D3-B14F-C45BE0D4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B456AC7-BEE3-4988-A820-41C45525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75950-0B6F-42DE-BCFE-9FA22EC4B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14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63D1AC56-625E-44DB-A20D-902F064E452E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79A7F55-BAF2-4327-9A59-9C4BC7C9E82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A620BA74-BC3F-4936-BF8B-A79979B1C54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4C217D-61EF-45F4-B440-CA815A9A8185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2250CBA9-9639-4384-8761-9E0CA96B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47DBC1B0-A381-4ED1-A190-607ED71D8E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0706E87-2385-48DD-92B3-93A169FD6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37A9A7-F7A5-4A1E-A5D0-D995B4D86B79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5C55C61-B485-4EBB-B2CE-DA5E67C58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275A09D-C36E-4A9C-AAC6-D44E16E92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7E96D286-F813-4B0D-91A3-64C9CBAAF6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hl=en&amp;sa=X&amp;tbo=d&amp;biw=1366&amp;bih=622&amp;tbm=isch&amp;tbnid=Y5plUuMBv4ZbTM:&amp;imgrefurl=http://www.zazzle.com/girls+softball+flyers&amp;docid=QxQABjLouS7J1M&amp;imgurl=http://rlv.zcache.com/girl_softball_baseball_player_graphic_flyers-rd86c01bd1c47459a943f5727dcf1855a_vgvs0_8byvr_216.jpg&amp;w=216&amp;h=216&amp;ei=DIkjUfPpJ6rD0QGq0YGwBw&amp;zoom=1&amp;ved=1t:3588,r:49,s:0,i:240&amp;iact=rc&amp;dur=422&amp;sig=106264461898223253710&amp;page=3&amp;tbnh=172&amp;tbnw=172&amp;start=49&amp;ndsp=28&amp;tx=95&amp;ty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hl=en&amp;sa=X&amp;tbo=d&amp;biw=1366&amp;bih=622&amp;tbm=isch&amp;tbnid=Y5plUuMBv4ZbTM:&amp;imgrefurl=http://www.zazzle.com/girls+softball+flyers&amp;docid=QxQABjLouS7J1M&amp;imgurl=http://rlv.zcache.com/girl_softball_baseball_player_graphic_flyers-rd86c01bd1c47459a943f5727dcf1855a_vgvs0_8byvr_216.jpg&amp;w=216&amp;h=216&amp;ei=DIkjUfPpJ6rD0QGq0YGwBw&amp;zoom=1&amp;ved=1t:3588,r:49,s:0,i:240&amp;iact=rc&amp;dur=422&amp;sig=106264461898223253710&amp;page=3&amp;tbnh=172&amp;tbnw=172&amp;start=49&amp;ndsp=28&amp;tx=95&amp;ty=7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KH9C092PZYnTqM&amp;tbnid=S7Hj4L2HG6EPdM:&amp;ved=0CAUQjRw&amp;url=http://users.rowan.edu/~benede36/Expert_Page.html&amp;ei=264jUcPgN4fH0wHHgoGgCw&amp;bvm=bv.42553238,d.dmQ&amp;psig=AFQjCNHiBiVa55eR_7OPSENyvjNFalanvQ&amp;ust=1361379373112806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start=281&amp;hl=en&amp;sa=X&amp;tbo=d&amp;biw=1366&amp;bih=622&amp;tbm=isch&amp;tbnid=J9d9ewTBvJ7j8M:&amp;imgrefurl=http://www.newvilleborough.com/news/single-post/big-spring-girls-playing-for-state-championship/&amp;docid=ofJih-HPmNa7bM&amp;imgurl=http://www.newvilleborough.com/FILES/fastpitch-softball-clipart-08.jpg&amp;w=155&amp;h=250&amp;ei=dYkjUfuBLuqw0AHuroDAAw&amp;zoom=1&amp;ved=1t:3588,r:90,s:200,i:274&amp;iact=rc&amp;dur=2407&amp;sig=106264461898223253710&amp;page=12&amp;tbnh=182&amp;tbnw=113&amp;ndsp=26&amp;tx=49&amp;ty=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source=images&amp;cd=&amp;cad=rja&amp;docid=s_qLvd6KlQVyyM&amp;tbnid=R8HHlhzxUOjNTM:&amp;ved=0CAgQjRwwAA&amp;url=http://littlemissfun46.blogspot.com/2010/05/softball.html&amp;ei=t6wjUZF-6urSAbzagbgL&amp;psig=AFQjCNEZVCHnsK6USfSz9_TRFTiPZaOmgQ&amp;ust=1361378871055754" TargetMode="Externa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l2oSTl4iJX7_eM&amp;tbnid=4rBACmbjjANJWM:&amp;ved=0CAUQjRw&amp;url=http://www2.neenah.k12.wi.us/cl/newsletter/S03B3178F&amp;ei=D_cjUaueGPHV0gGJnoDwDQ&amp;bvm=bv.42553238,d.dmQ&amp;psig=AFQjCNHig1iF5r7M7TNMIBN-197Cj-w2jg&amp;ust=1361397602923972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start=111&amp;hl=en&amp;sa=X&amp;tbo=d&amp;biw=1366&amp;bih=622&amp;tbm=isch&amp;tbnid=OCmJqe-gUMMP4M:&amp;imgrefurl=http://www.softballisforgirls.com/&amp;docid=p0VMQz_mENjFOM&amp;imgurl=http://3.bp.blogspot.com/-f85dBPxqVnE/UKqkQD6aMII/AAAAAAAAAIs/fvTCoNmaY0o/s1600/fastpitch-softball-clipart-02.jpg&amp;w=221&amp;h=250&amp;ei=kq0jUZVUiKjQAfiOgZAI&amp;zoom=1&amp;ved=1t:3588,r:14,s:100,i:46&amp;iact=rc&amp;dur=1864&amp;sig=106264461898223253710&amp;page=6&amp;tbnh=172&amp;tbnw=151&amp;ndsp=25&amp;tx=68&amp;ty=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hl=en&amp;sa=X&amp;tbo=d&amp;biw=1366&amp;bih=622&amp;tbm=isch&amp;tbnid=d7Btg349KHJNfM:&amp;imgrefurl=http://fastpitchsoftball.com/softball-clipart/&amp;docid=bbh-ZOYnPePJGM&amp;imgurl=http://fastpitchsoftball.com/wp-content/uploads/2011/11/012.jpg&amp;w=1800&amp;h=1134&amp;ei=NPQjUZK-Ku2u0AGN2IDgDQ&amp;zoom=1&amp;ved=1t:3588,r:31,s:0,i:186&amp;iact=rc&amp;dur=994&amp;sig=106264461898223253710&amp;page=2&amp;tbnh=174&amp;tbnw=277&amp;start=19&amp;ndsp=26&amp;tx=109&amp;ty=56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rct=j&amp;q=&amp;esrc=s&amp;frm=1&amp;source=images&amp;cd=&amp;cad=rja&amp;docid=KH9C092PZYnTqM&amp;tbnid=S7Hj4L2HG6EPdM:&amp;ved=0CAUQjRw&amp;url=http://users.rowan.edu/~benede36/Expert_Page.html&amp;ei=264jUcPgN4fH0wHHgoGgCw&amp;bvm=bv.42553238,d.dmQ&amp;psig=AFQjCNHiBiVa55eR_7OPSENyvjNFalanvQ&amp;ust=1361379373112806" TargetMode="Externa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CC-0A95-44B9-BDB0-D5DF313E1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362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Lineup Card </a:t>
            </a:r>
            <a:br>
              <a:rPr lang="en-US" dirty="0"/>
            </a:br>
            <a:r>
              <a:rPr lang="en-US" dirty="0"/>
              <a:t>Management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B7A3BB04-62CE-4123-B334-E37B9BBF6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544513"/>
          </a:xfrm>
        </p:spPr>
        <p:txBody>
          <a:bodyPr/>
          <a:lstStyle/>
          <a:p>
            <a:pPr marR="0"/>
            <a:r>
              <a:rPr lang="en-US" altLang="en-US"/>
              <a:t>SUP  2013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D57CE-1A9F-4343-BB58-8ACE0AAA7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altLang="en-US" dirty="0"/>
              <a:t>All substitutions</a:t>
            </a:r>
          </a:p>
          <a:p>
            <a:r>
              <a:rPr lang="en-US" altLang="en-US" dirty="0"/>
              <a:t>All re-entries</a:t>
            </a:r>
          </a:p>
          <a:p>
            <a:r>
              <a:rPr lang="en-US" altLang="en-US" dirty="0"/>
              <a:t>All defensive conferences</a:t>
            </a:r>
          </a:p>
          <a:p>
            <a:r>
              <a:rPr lang="en-US" altLang="en-US" dirty="0"/>
              <a:t>All offensive conferences</a:t>
            </a:r>
          </a:p>
          <a:p>
            <a:r>
              <a:rPr lang="en-US" altLang="en-US" dirty="0"/>
              <a:t>All defensive changes</a:t>
            </a:r>
          </a:p>
          <a:p>
            <a:r>
              <a:rPr lang="en-US" altLang="en-US" dirty="0"/>
              <a:t>All changes concerning the DP or FLEX</a:t>
            </a:r>
          </a:p>
          <a:p>
            <a:r>
              <a:rPr lang="en-US" altLang="en-US" dirty="0"/>
              <a:t>All warnings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76E9D-E665-4BB2-B326-432D261B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What must be recorded?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899B-1C8B-4F8D-94D0-DE71CF95D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Never accept or allow changes that are illegal.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When accepting changes, take your lineup card out and ask the coach to remain with you while you record changes.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Confirm the changes by repeating the names and numbers back to the coach.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Take one change at a time.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Check to make sure players entering the game are wearing the same numbers listed on the card.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585EFC-F5C9-4792-8BB0-7361EDE4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3200" i="1" dirty="0"/>
            </a:br>
            <a:r>
              <a:rPr lang="en-US" sz="3200" i="1" dirty="0"/>
              <a:t>When accepting a lineup card change:</a:t>
            </a:r>
            <a:br>
              <a:rPr lang="en-US" sz="3200" i="1" dirty="0"/>
            </a:br>
            <a:endParaRPr lang="en-US" sz="3200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425EF-6B85-4F2A-89B5-5693522AA6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0600" y="609600"/>
            <a:ext cx="8153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Tracking the players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122DC-F81A-45B6-BF44-AD1EC0CC1E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371600"/>
            <a:ext cx="8534400" cy="4495800"/>
          </a:xfrm>
        </p:spPr>
        <p:txBody>
          <a:bodyPr>
            <a:normAutofit fontScale="85000" lnSpcReduction="20000"/>
          </a:bodyPr>
          <a:lstStyle/>
          <a:p>
            <a:pPr marL="859536" lvl="2" algn="ctr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The coach substitutes 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 	       Tammy Rogers # 8 for Mary Smith #4 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The plate umpire would: </a:t>
            </a:r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 Locate Tammy Rogers # 8 on the line up card 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/>
              <a:t>                               circle #   8 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200" dirty="0"/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/>
              <a:t>	           and then place # </a:t>
            </a:r>
            <a:r>
              <a:rPr lang="en-US" sz="2200" dirty="0">
                <a:solidFill>
                  <a:srgbClr val="FF0000"/>
                </a:solidFill>
              </a:rPr>
              <a:t>8</a:t>
            </a:r>
            <a:r>
              <a:rPr lang="en-US" sz="2200" dirty="0"/>
              <a:t> in Mary Smith’s slot.	</a:t>
            </a:r>
          </a:p>
          <a:p>
            <a:pPr marL="859536" lvl="2" algn="ctr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859536" lvl="2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											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A25748D-350A-4149-ABE7-EB60410C6EBE}"/>
              </a:ext>
            </a:extLst>
          </p:cNvPr>
          <p:cNvSpPr/>
          <p:nvPr/>
        </p:nvSpPr>
        <p:spPr>
          <a:xfrm>
            <a:off x="4038600" y="3962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FD9BBFB2-2B37-4D0C-9C35-6B57413DC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"/>
            <a:ext cx="6780213" cy="54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86476-CD99-47C9-9DFB-0FB5BFCA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838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940F6FA-89D0-4561-8B1E-A49B4F4D59A1}"/>
              </a:ext>
            </a:extLst>
          </p:cNvPr>
          <p:cNvSpPr/>
          <p:nvPr/>
        </p:nvSpPr>
        <p:spPr>
          <a:xfrm>
            <a:off x="3429000" y="4800600"/>
            <a:ext cx="381000" cy="381000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392F1C19-801E-4472-A1DA-82BEDBD3E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endParaRPr lang="en-US" altLang="en-US" dirty="0"/>
          </a:p>
          <a:p>
            <a:pPr>
              <a:buFont typeface="Wingdings 3" panose="05040102010807070707" pitchFamily="18" charset="2"/>
              <a:buNone/>
            </a:pPr>
            <a:r>
              <a:rPr lang="en-US" altLang="en-US" dirty="0"/>
              <a:t>          An “X” in the DP slot means the FLEX is     	      playing </a:t>
            </a:r>
            <a:r>
              <a:rPr lang="en-US" altLang="en-US" b="1" i="1" dirty="0"/>
              <a:t>offense </a:t>
            </a:r>
            <a:r>
              <a:rPr lang="en-US" altLang="en-US" dirty="0"/>
              <a:t>(batting) for the DP.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pPr>
              <a:buFont typeface="Wingdings 3" panose="05040102010807070707" pitchFamily="18" charset="2"/>
              <a:buNone/>
            </a:pPr>
            <a:r>
              <a:rPr lang="en-US" altLang="en-US" dirty="0"/>
              <a:t>          An “X” in the FLEX slot means the DP is 	     playing </a:t>
            </a:r>
            <a:r>
              <a:rPr lang="en-US" altLang="en-US" b="1" i="1" dirty="0"/>
              <a:t>defense </a:t>
            </a:r>
            <a:r>
              <a:rPr lang="en-US" altLang="en-US" dirty="0"/>
              <a:t>(fielding) for the FLEX.</a:t>
            </a:r>
          </a:p>
          <a:p>
            <a:endParaRPr lang="en-US" altLang="en-US" dirty="0"/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59ACA-BC66-4CF3-8770-5F0F8758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u="sng" dirty="0">
                <a:effectLst/>
              </a:rPr>
              <a:t>To track the DP or FLEX use an “</a:t>
            </a:r>
            <a:r>
              <a:rPr lang="en-US" sz="3200" u="sng" dirty="0" err="1">
                <a:effectLst/>
              </a:rPr>
              <a:t>X”instead</a:t>
            </a:r>
            <a:r>
              <a:rPr lang="en-US" sz="3200" u="sng" dirty="0">
                <a:effectLst/>
              </a:rPr>
              <a:t> of a number</a:t>
            </a:r>
          </a:p>
        </p:txBody>
      </p:sp>
      <p:pic>
        <p:nvPicPr>
          <p:cNvPr id="22532" name="Picture 3" descr="https://encrypted-tbn1.gstatic.com/images?q=tbn:ANd9GcQ7LtfyLlIAQgzL2EiLDoWJYgnE9UKq96nGBLZH24enK2WpJhXt">
            <a:hlinkClick r:id="rId2"/>
            <a:extLst>
              <a:ext uri="{FF2B5EF4-FFF2-40B4-BE49-F238E27FC236}">
                <a16:creationId xmlns:a16="http://schemas.microsoft.com/office/drawing/2014/main" id="{1D976376-4CE3-4B4B-8515-3D94416CE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https://encrypted-tbn1.gstatic.com/images?q=tbn:ANd9GcTbxz-cFAmlAJ2zimlfrtA4VXGyMn2dY7HwMwdUKiLu7irs-8nl">
            <a:hlinkClick r:id="rId4"/>
            <a:extLst>
              <a:ext uri="{FF2B5EF4-FFF2-40B4-BE49-F238E27FC236}">
                <a16:creationId xmlns:a16="http://schemas.microsoft.com/office/drawing/2014/main" id="{3BB51FC6-A04C-457C-A631-7E763CCB5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782638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26183-B185-486B-94E2-D8C7AA2E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800600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 “X”  that is circled in the line up indicates that the team is playing with 10 players.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 circled “X”  in the DP slot, indicates that the FLEX was batting</a:t>
            </a:r>
            <a:r>
              <a:rPr lang="en-US" b="1" i="1" dirty="0"/>
              <a:t> (offense</a:t>
            </a:r>
            <a:r>
              <a:rPr lang="en-US" dirty="0"/>
              <a:t> ) for the DP and she is now fielding only </a:t>
            </a:r>
            <a:r>
              <a:rPr lang="en-US" b="1" i="1" dirty="0"/>
              <a:t>(defense).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 circled “X”  in the FLEX slot, indicates that the DP was playing </a:t>
            </a:r>
            <a:r>
              <a:rPr lang="en-US" b="1" i="1" dirty="0"/>
              <a:t>defense</a:t>
            </a:r>
            <a:r>
              <a:rPr lang="en-US" dirty="0"/>
              <a:t>  for the FLEX  at one time but she is now only hitting</a:t>
            </a:r>
            <a:r>
              <a:rPr lang="en-US" b="1" i="1" dirty="0"/>
              <a:t>(offense), </a:t>
            </a:r>
            <a:r>
              <a:rPr lang="en-US" dirty="0"/>
              <a:t>or she may play defense for someone else.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1792F4-FC5E-4CE5-A59F-EAE53744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DP/FLEX: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EDB61-89E5-468B-A24D-E2304910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DP/FLEX can leave her slot in the lineup &amp; return to that same slot once (re-entry).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Each player may use each other’s slot in the lineup but not at the same time.</a:t>
            </a:r>
            <a:endParaRPr lang="en-US" b="1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DP can play defense for any of the other 9 players in the lineup 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DP and FLEX </a:t>
            </a:r>
            <a:r>
              <a:rPr lang="en-US" b="1" dirty="0"/>
              <a:t>can be on defense at the </a:t>
            </a:r>
            <a:r>
              <a:rPr lang="en-US" dirty="0"/>
              <a:t>same time.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FLEX can only play offense for the DP 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DP </a:t>
            </a:r>
            <a:r>
              <a:rPr lang="en-US" b="1" dirty="0"/>
              <a:t>cannot be on offense at the same time as the FLEX.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815F4-C982-4A51-9B07-8CC7DF1FB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DP/FLEX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5EFEA6-5C44-423F-82CE-52A883D8B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The starters are the first 9 or 10 players listed on the lineup card.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Starters </a:t>
            </a:r>
            <a:r>
              <a:rPr lang="en-US" b="1" dirty="0"/>
              <a:t>can not </a:t>
            </a:r>
            <a:r>
              <a:rPr lang="en-US" dirty="0"/>
              <a:t>change slots on the lineup card.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Starters have been in the game once.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Once a starter is circled, she may not reenter at any time.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1D0414-36AC-436D-A2A8-28B7510B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                         Review  </a:t>
            </a:r>
            <a:br>
              <a:rPr lang="en-US" sz="3200" dirty="0"/>
            </a:br>
            <a:r>
              <a:rPr lang="en-US" sz="3200" u="sng" dirty="0"/>
              <a:t>Starters: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5A9B0159-E33E-4A68-8EE3-F57D72CF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r>
              <a:rPr lang="en-US" altLang="en-US"/>
              <a:t>Substitutes are listed on the bottom of the lineup card.</a:t>
            </a:r>
          </a:p>
          <a:p>
            <a:endParaRPr lang="en-US" altLang="en-US"/>
          </a:p>
          <a:p>
            <a:r>
              <a:rPr lang="en-US" altLang="en-US"/>
              <a:t>Substitutes who are circled have entered the game.</a:t>
            </a:r>
          </a:p>
          <a:p>
            <a:endParaRPr lang="en-US" altLang="en-US"/>
          </a:p>
          <a:p>
            <a:r>
              <a:rPr lang="en-US" altLang="en-US"/>
              <a:t>Substitutes who are in the game (circled)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 b="1"/>
              <a:t>	may not </a:t>
            </a:r>
            <a:r>
              <a:rPr lang="en-US" altLang="en-US"/>
              <a:t>re-enter the game.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A5A7B-C396-4218-B6E2-CDE30283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                          Review </a:t>
            </a:r>
            <a:br>
              <a:rPr lang="en-US" sz="3200" dirty="0"/>
            </a:br>
            <a:r>
              <a:rPr lang="en-US" sz="3200" u="sng" dirty="0"/>
              <a:t>Substitutes: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90F69F-57E3-4A1E-A241-AC29A7DB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981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/>
              <a:t>Examples</a:t>
            </a:r>
            <a:r>
              <a:rPr lang="en-US" dirty="0"/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B06C51-E311-4089-A3E7-A77FC804E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572000"/>
          </a:xfrm>
        </p:spPr>
        <p:txBody>
          <a:bodyPr>
            <a:normAutofit fontScale="92500" lnSpcReduction="20000"/>
          </a:bodyPr>
          <a:lstStyle/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 First, last names, uniform numbers and position of starting players, listed in the order in which they are to bat.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i="1" dirty="0"/>
              <a:t>    Exception: First names may be omitted from the written lineup card as long as they are printed on the card’s roster</a:t>
            </a:r>
            <a:r>
              <a:rPr lang="en-US" sz="2400" dirty="0"/>
              <a:t>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 First, last names and uniform numbers of all eligible substitutes.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 First and last name of the head coach, or co-head coaches.</a:t>
            </a:r>
          </a:p>
          <a:p>
            <a:pPr marL="630936" lvl="2" indent="0" fontAlgn="auto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859536" lvl="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/>
              <a:t>Game administrator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63EC4-97F0-444D-A918-D0E74FBA9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en-US" sz="3600" dirty="0"/>
            </a:br>
            <a:r>
              <a:rPr lang="en-US" sz="3600" dirty="0"/>
              <a:t>The following information shall be recorded on the lineup card:</a:t>
            </a:r>
            <a:br>
              <a:rPr lang="en-US" dirty="0"/>
            </a:br>
            <a:endParaRPr lang="en-US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5C8CA-9301-4971-B5DC-31A86E002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After reviewing the lineup card and accepting it from the coach as official, the coach asks the following question.</a:t>
            </a:r>
          </a:p>
          <a:p>
            <a:endParaRPr lang="en-US" altLang="en-US" dirty="0"/>
          </a:p>
          <a:p>
            <a:r>
              <a:rPr lang="en-US" altLang="en-US" dirty="0"/>
              <a:t>Can I change the lineup card to use DP/FLEX?</a:t>
            </a:r>
          </a:p>
          <a:p>
            <a:endParaRPr lang="en-US" altLang="en-US" dirty="0"/>
          </a:p>
          <a:p>
            <a:r>
              <a:rPr lang="en-US" altLang="en-US" dirty="0"/>
              <a:t>Your answer: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Coach you can not add the 10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player to the lineup.  This needed to be done before the lineup was submitted as official.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4328D-01AD-4E4A-A09D-1AA61030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u="sng" dirty="0"/>
              <a:t>First Change: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B1A76D7-4F65-4595-895F-E73D555F2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"/>
            <a:ext cx="8077200" cy="632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3604E97A-25D8-4DA4-9AE1-8002E404E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85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FF5FC416-EF43-4AF3-B0DA-5783BFAC94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E1F094CC-E663-47E8-832F-89C6A1057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600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618C8A8F-7EC9-4BD3-BD47-C083FA6E7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>
            <a:extLst>
              <a:ext uri="{FF2B5EF4-FFF2-40B4-BE49-F238E27FC236}">
                <a16:creationId xmlns:a16="http://schemas.microsoft.com/office/drawing/2014/main" id="{4D9E225F-6506-42D3-B374-A18F45A2A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514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>
            <a:extLst>
              <a:ext uri="{FF2B5EF4-FFF2-40B4-BE49-F238E27FC236}">
                <a16:creationId xmlns:a16="http://schemas.microsoft.com/office/drawing/2014/main" id="{C33F0A24-2FB2-4C02-9A1F-1A8C90FCC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971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1996B573-EC4E-430D-9E8E-880F3DA7F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9718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AD30D2B3-B619-4C53-B1CC-1829FCB766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4290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91323DDB-30CD-437E-B587-5EFE0A9C8A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4F36A876-1D73-486C-B6EB-9E59DB94A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6C8FC2E1-A75F-40B0-A292-8C5C8241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1.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D2A5E923-C649-4C7B-B543-4D610BAD7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3.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8A9315FC-B3D3-4EF9-A6A0-232F138F9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33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4.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3C5FC914-502A-4143-BEAB-FF5B21C6B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4343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3A7778C8-8A95-446D-9D4C-B55661965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4800"/>
            <a:ext cx="739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Pos.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2248C2CD-B278-4BA2-AC84-99F71E60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FCB1AFFD-99E3-4FF9-A2C0-A13CB86AC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Name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16" name="Line 20">
            <a:extLst>
              <a:ext uri="{FF2B5EF4-FFF2-40B4-BE49-F238E27FC236}">
                <a16:creationId xmlns:a16="http://schemas.microsoft.com/office/drawing/2014/main" id="{203FCA85-5A6A-4E72-B055-5C335E4A7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58C99193-47F9-48AB-B2B0-75243AB75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04800"/>
            <a:ext cx="180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Substitutions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9718" name="Line 22">
            <a:extLst>
              <a:ext uri="{FF2B5EF4-FFF2-40B4-BE49-F238E27FC236}">
                <a16:creationId xmlns:a16="http://schemas.microsoft.com/office/drawing/2014/main" id="{02C764BD-4C8E-4D38-A5DB-77FECDA4E4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04800"/>
            <a:ext cx="0" cy="495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3">
            <a:extLst>
              <a:ext uri="{FF2B5EF4-FFF2-40B4-BE49-F238E27FC236}">
                <a16:creationId xmlns:a16="http://schemas.microsoft.com/office/drawing/2014/main" id="{9FAFC58A-9EA6-4DCD-AF88-2FEB8E1E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4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 b="1">
                <a:latin typeface="Arial" panose="020B0604020202020204" pitchFamily="34" charset="0"/>
              </a:rPr>
              <a:t>#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4CA4E6B7-9A2C-44AC-97FC-272DE4160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2.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9C838216-3735-49AE-80D5-2737B63DB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85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42EB9FBB-51AF-48FF-9474-D30BAC408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193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5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23" name="Text Box 27">
            <a:extLst>
              <a:ext uri="{FF2B5EF4-FFF2-40B4-BE49-F238E27FC236}">
                <a16:creationId xmlns:a16="http://schemas.microsoft.com/office/drawing/2014/main" id="{FB9ACA10-2FC5-4601-AA92-78D227982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5.</a:t>
            </a:r>
          </a:p>
        </p:txBody>
      </p:sp>
      <p:sp>
        <p:nvSpPr>
          <p:cNvPr id="29724" name="Text Box 28">
            <a:extLst>
              <a:ext uri="{FF2B5EF4-FFF2-40B4-BE49-F238E27FC236}">
                <a16:creationId xmlns:a16="http://schemas.microsoft.com/office/drawing/2014/main" id="{8229E656-1DA5-458A-8DC4-F56D6D96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10.</a:t>
            </a:r>
          </a:p>
        </p:txBody>
      </p:sp>
      <p:sp>
        <p:nvSpPr>
          <p:cNvPr id="29725" name="Text Box 29">
            <a:extLst>
              <a:ext uri="{FF2B5EF4-FFF2-40B4-BE49-F238E27FC236}">
                <a16:creationId xmlns:a16="http://schemas.microsoft.com/office/drawing/2014/main" id="{92187B0D-BD91-4096-B332-070C096DB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6.</a:t>
            </a:r>
          </a:p>
        </p:txBody>
      </p:sp>
      <p:sp>
        <p:nvSpPr>
          <p:cNvPr id="29726" name="Text Box 30">
            <a:extLst>
              <a:ext uri="{FF2B5EF4-FFF2-40B4-BE49-F238E27FC236}">
                <a16:creationId xmlns:a16="http://schemas.microsoft.com/office/drawing/2014/main" id="{854DB255-D457-4BEB-AD65-A2BBD7985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7.</a:t>
            </a:r>
          </a:p>
        </p:txBody>
      </p:sp>
      <p:sp>
        <p:nvSpPr>
          <p:cNvPr id="29727" name="Text Box 31">
            <a:extLst>
              <a:ext uri="{FF2B5EF4-FFF2-40B4-BE49-F238E27FC236}">
                <a16:creationId xmlns:a16="http://schemas.microsoft.com/office/drawing/2014/main" id="{8FEB3DB1-936F-478A-8BDC-7E8388E6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62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8.</a:t>
            </a:r>
          </a:p>
        </p:txBody>
      </p:sp>
      <p:sp>
        <p:nvSpPr>
          <p:cNvPr id="29728" name="Text Box 32">
            <a:extLst>
              <a:ext uri="{FF2B5EF4-FFF2-40B4-BE49-F238E27FC236}">
                <a16:creationId xmlns:a16="http://schemas.microsoft.com/office/drawing/2014/main" id="{66CCC316-D896-4B2B-BFBF-FC4EBEC7F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9.</a:t>
            </a:r>
          </a:p>
        </p:txBody>
      </p:sp>
      <p:sp>
        <p:nvSpPr>
          <p:cNvPr id="29729" name="Line 33">
            <a:extLst>
              <a:ext uri="{FF2B5EF4-FFF2-40B4-BE49-F238E27FC236}">
                <a16:creationId xmlns:a16="http://schemas.microsoft.com/office/drawing/2014/main" id="{ACD136CB-DFE0-4250-9872-EA967F319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5943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6AE1FFAA-82E5-4EA8-A3CA-407EAE646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55626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FFE56509-71D9-4BF4-8E94-177550180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5257800"/>
            <a:ext cx="800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CC73CFED-C0D0-40C9-BD25-220B1B872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4800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Text Box 37">
            <a:extLst>
              <a:ext uri="{FF2B5EF4-FFF2-40B4-BE49-F238E27FC236}">
                <a16:creationId xmlns:a16="http://schemas.microsoft.com/office/drawing/2014/main" id="{F50392FD-D241-406F-9996-CBC4D4958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257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Substitutes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65B4FB4D-E3E0-4CFF-B08F-7F2A7D003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248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Text Box 39">
            <a:extLst>
              <a:ext uri="{FF2B5EF4-FFF2-40B4-BE49-F238E27FC236}">
                <a16:creationId xmlns:a16="http://schemas.microsoft.com/office/drawing/2014/main" id="{28C3CF9B-8A2A-4B4B-B18C-51A0D222F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00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2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36" name="Text Box 40">
            <a:extLst>
              <a:ext uri="{FF2B5EF4-FFF2-40B4-BE49-F238E27FC236}">
                <a16:creationId xmlns:a16="http://schemas.microsoft.com/office/drawing/2014/main" id="{9599215D-B9B4-4869-BC17-5BD48691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9737" name="Text Box 42">
            <a:extLst>
              <a:ext uri="{FF2B5EF4-FFF2-40B4-BE49-F238E27FC236}">
                <a16:creationId xmlns:a16="http://schemas.microsoft.com/office/drawing/2014/main" id="{BEE5092F-F09F-4776-8782-9316FF7EC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43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9738" name="Text Box 43">
            <a:extLst>
              <a:ext uri="{FF2B5EF4-FFF2-40B4-BE49-F238E27FC236}">
                <a16:creationId xmlns:a16="http://schemas.microsoft.com/office/drawing/2014/main" id="{ED0D981C-1D88-4D76-A9A3-AA620BE3A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886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9739" name="Text Box 44">
            <a:extLst>
              <a:ext uri="{FF2B5EF4-FFF2-40B4-BE49-F238E27FC236}">
                <a16:creationId xmlns:a16="http://schemas.microsoft.com/office/drawing/2014/main" id="{DC4E7C65-830E-4BC4-A7F8-2F98F6D24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9740" name="Text Box 45">
            <a:extLst>
              <a:ext uri="{FF2B5EF4-FFF2-40B4-BE49-F238E27FC236}">
                <a16:creationId xmlns:a16="http://schemas.microsoft.com/office/drawing/2014/main" id="{95AF18D2-AC1F-40EF-A37B-CA9938866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971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9741" name="Text Box 46">
            <a:extLst>
              <a:ext uri="{FF2B5EF4-FFF2-40B4-BE49-F238E27FC236}">
                <a16:creationId xmlns:a16="http://schemas.microsoft.com/office/drawing/2014/main" id="{EF45D312-7806-40F7-BBB2-3E5BB8C0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29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9742" name="Text Box 47">
            <a:extLst>
              <a:ext uri="{FF2B5EF4-FFF2-40B4-BE49-F238E27FC236}">
                <a16:creationId xmlns:a16="http://schemas.microsoft.com/office/drawing/2014/main" id="{230AB955-3502-4AA3-876C-C1ABB7D4C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85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9743" name="Text Box 48">
            <a:extLst>
              <a:ext uri="{FF2B5EF4-FFF2-40B4-BE49-F238E27FC236}">
                <a16:creationId xmlns:a16="http://schemas.microsoft.com/office/drawing/2014/main" id="{BB116897-AF2A-4CA0-87C7-FA3B06DA2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4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9744" name="Text Box 49">
            <a:extLst>
              <a:ext uri="{FF2B5EF4-FFF2-40B4-BE49-F238E27FC236}">
                <a16:creationId xmlns:a16="http://schemas.microsoft.com/office/drawing/2014/main" id="{10B4F003-5BF6-4A70-9FDD-AAAD3CFDB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9745" name="Text Box 50">
            <a:extLst>
              <a:ext uri="{FF2B5EF4-FFF2-40B4-BE49-F238E27FC236}">
                <a16:creationId xmlns:a16="http://schemas.microsoft.com/office/drawing/2014/main" id="{624C23A4-EEF2-48A3-935F-5B1BE244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0574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9746" name="Text Box 51">
            <a:extLst>
              <a:ext uri="{FF2B5EF4-FFF2-40B4-BE49-F238E27FC236}">
                <a16:creationId xmlns:a16="http://schemas.microsoft.com/office/drawing/2014/main" id="{6F8F4E7E-BE64-4441-AD49-8A7DFE80B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14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9747" name="Text Box 52">
            <a:extLst>
              <a:ext uri="{FF2B5EF4-FFF2-40B4-BE49-F238E27FC236}">
                <a16:creationId xmlns:a16="http://schemas.microsoft.com/office/drawing/2014/main" id="{93311746-BD8E-4300-A7DF-56CCE68BF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9718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9748" name="Text Box 53">
            <a:extLst>
              <a:ext uri="{FF2B5EF4-FFF2-40B4-BE49-F238E27FC236}">
                <a16:creationId xmlns:a16="http://schemas.microsoft.com/office/drawing/2014/main" id="{F337A46A-0845-41FB-B766-A44619BBB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9749" name="Text Box 54">
            <a:extLst>
              <a:ext uri="{FF2B5EF4-FFF2-40B4-BE49-F238E27FC236}">
                <a16:creationId xmlns:a16="http://schemas.microsoft.com/office/drawing/2014/main" id="{5292BC01-3D58-4D26-B258-60B075503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8620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29750" name="Text Box 55">
            <a:extLst>
              <a:ext uri="{FF2B5EF4-FFF2-40B4-BE49-F238E27FC236}">
                <a16:creationId xmlns:a16="http://schemas.microsoft.com/office/drawing/2014/main" id="{18A7D230-40D4-470E-990F-41AF336B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43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3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1" name="Line 57">
            <a:extLst>
              <a:ext uri="{FF2B5EF4-FFF2-40B4-BE49-F238E27FC236}">
                <a16:creationId xmlns:a16="http://schemas.microsoft.com/office/drawing/2014/main" id="{70652385-AB2C-4689-8C42-8D85A6E63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Text Box 58">
            <a:extLst>
              <a:ext uri="{FF2B5EF4-FFF2-40B4-BE49-F238E27FC236}">
                <a16:creationId xmlns:a16="http://schemas.microsoft.com/office/drawing/2014/main" id="{4A1B1EFA-0CF5-4724-83CF-37BD0101B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649288"/>
            <a:ext cx="1843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Mary Smith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3" name="Text Box 60">
            <a:extLst>
              <a:ext uri="{FF2B5EF4-FFF2-40B4-BE49-F238E27FC236}">
                <a16:creationId xmlns:a16="http://schemas.microsoft.com/office/drawing/2014/main" id="{DA472233-6304-4D4F-B878-A775B2D57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106488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Laura Adams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4" name="Text Box 61">
            <a:extLst>
              <a:ext uri="{FF2B5EF4-FFF2-40B4-BE49-F238E27FC236}">
                <a16:creationId xmlns:a16="http://schemas.microsoft.com/office/drawing/2014/main" id="{9FB38E15-E838-4E54-A966-1D6DF112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563688"/>
            <a:ext cx="204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Donna Hicks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5" name="Text Box 62">
            <a:extLst>
              <a:ext uri="{FF2B5EF4-FFF2-40B4-BE49-F238E27FC236}">
                <a16:creationId xmlns:a16="http://schemas.microsoft.com/office/drawing/2014/main" id="{28314006-65CE-4FE7-B9F9-84CED4D92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2020888"/>
            <a:ext cx="2359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Sally Sylvester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6" name="Text Box 63">
            <a:extLst>
              <a:ext uri="{FF2B5EF4-FFF2-40B4-BE49-F238E27FC236}">
                <a16:creationId xmlns:a16="http://schemas.microsoft.com/office/drawing/2014/main" id="{55C64F39-E0EB-44D7-9860-76FEF0551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478088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Lisa Marshall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7" name="Text Box 64">
            <a:extLst>
              <a:ext uri="{FF2B5EF4-FFF2-40B4-BE49-F238E27FC236}">
                <a16:creationId xmlns:a16="http://schemas.microsoft.com/office/drawing/2014/main" id="{9F4BF1C9-61EE-4D54-BBC4-622665501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392488"/>
            <a:ext cx="228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Karla Williams</a:t>
            </a:r>
          </a:p>
        </p:txBody>
      </p:sp>
      <p:sp>
        <p:nvSpPr>
          <p:cNvPr id="29758" name="Text Box 65">
            <a:extLst>
              <a:ext uri="{FF2B5EF4-FFF2-40B4-BE49-F238E27FC236}">
                <a16:creationId xmlns:a16="http://schemas.microsoft.com/office/drawing/2014/main" id="{3FA90D53-FEF2-4DD1-87F2-D98A8038D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2935288"/>
            <a:ext cx="205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Dee Sanders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59" name="Text Box 66">
            <a:extLst>
              <a:ext uri="{FF2B5EF4-FFF2-40B4-BE49-F238E27FC236}">
                <a16:creationId xmlns:a16="http://schemas.microsoft.com/office/drawing/2014/main" id="{B1177587-0923-4C4C-9C65-027EDE756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849688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Julie Jameson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60" name="Text Box 67">
            <a:extLst>
              <a:ext uri="{FF2B5EF4-FFF2-40B4-BE49-F238E27FC236}">
                <a16:creationId xmlns:a16="http://schemas.microsoft.com/office/drawing/2014/main" id="{B1E75CBE-70E3-48D4-A38C-E202085A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4306888"/>
            <a:ext cx="2255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</a:rPr>
              <a:t>Kayla Roberts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61" name="Text Box 68">
            <a:extLst>
              <a:ext uri="{FF2B5EF4-FFF2-40B4-BE49-F238E27FC236}">
                <a16:creationId xmlns:a16="http://schemas.microsoft.com/office/drawing/2014/main" id="{761E6DC7-A44D-473A-B1ED-F7A28FED7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38800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Tammy Rogers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29762" name="Text Box 69">
            <a:extLst>
              <a:ext uri="{FF2B5EF4-FFF2-40B4-BE49-F238E27FC236}">
                <a16:creationId xmlns:a16="http://schemas.microsoft.com/office/drawing/2014/main" id="{04C42D94-BBD7-40BC-928F-9C5E30A01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1347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Sue Taylor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63" name="Text Box 70">
            <a:extLst>
              <a:ext uri="{FF2B5EF4-FFF2-40B4-BE49-F238E27FC236}">
                <a16:creationId xmlns:a16="http://schemas.microsoft.com/office/drawing/2014/main" id="{33AFC120-258A-4C82-A124-C975F21FC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562600"/>
            <a:ext cx="185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Martha Hartwig</a:t>
            </a:r>
          </a:p>
        </p:txBody>
      </p:sp>
      <p:sp>
        <p:nvSpPr>
          <p:cNvPr id="29764" name="Text Box 71">
            <a:extLst>
              <a:ext uri="{FF2B5EF4-FFF2-40B4-BE49-F238E27FC236}">
                <a16:creationId xmlns:a16="http://schemas.microsoft.com/office/drawing/2014/main" id="{9237E3ED-AF53-45CB-B442-9442AF482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Amy Johnson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65" name="Text Box 72">
            <a:extLst>
              <a:ext uri="{FF2B5EF4-FFF2-40B4-BE49-F238E27FC236}">
                <a16:creationId xmlns:a16="http://schemas.microsoft.com/office/drawing/2014/main" id="{633C0BC3-7ABE-433C-AD25-AEBE79DE4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248400"/>
            <a:ext cx="157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Diane Martin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66" name="Text Box 73">
            <a:extLst>
              <a:ext uri="{FF2B5EF4-FFF2-40B4-BE49-F238E27FC236}">
                <a16:creationId xmlns:a16="http://schemas.microsoft.com/office/drawing/2014/main" id="{6860C018-571A-4D3C-BB86-50D1CF5E3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943600"/>
            <a:ext cx="183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Cindy Bronson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67" name="Text Box 74">
            <a:extLst>
              <a:ext uri="{FF2B5EF4-FFF2-40B4-BE49-F238E27FC236}">
                <a16:creationId xmlns:a16="http://schemas.microsoft.com/office/drawing/2014/main" id="{AFF80D0D-CBAF-48D8-9881-22192386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8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768" name="Text Box 75">
            <a:extLst>
              <a:ext uri="{FF2B5EF4-FFF2-40B4-BE49-F238E27FC236}">
                <a16:creationId xmlns:a16="http://schemas.microsoft.com/office/drawing/2014/main" id="{3674CDCD-A813-4FC2-9B29-C9B84F447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43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23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9769" name="Text Box 76">
            <a:extLst>
              <a:ext uri="{FF2B5EF4-FFF2-40B4-BE49-F238E27FC236}">
                <a16:creationId xmlns:a16="http://schemas.microsoft.com/office/drawing/2014/main" id="{FA56A34B-9140-408F-A7C3-28EBBAAA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24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9770" name="Text Box 77">
            <a:extLst>
              <a:ext uri="{FF2B5EF4-FFF2-40B4-BE49-F238E27FC236}">
                <a16:creationId xmlns:a16="http://schemas.microsoft.com/office/drawing/2014/main" id="{0E597FE6-8C7E-45CC-B4D2-CF42041E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562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9771" name="Text Box 78">
            <a:extLst>
              <a:ext uri="{FF2B5EF4-FFF2-40B4-BE49-F238E27FC236}">
                <a16:creationId xmlns:a16="http://schemas.microsoft.com/office/drawing/2014/main" id="{8711B1F4-0F24-4B2E-9184-D9BC4AD87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72" name="TextBox 81">
            <a:extLst>
              <a:ext uri="{FF2B5EF4-FFF2-40B4-BE49-F238E27FC236}">
                <a16:creationId xmlns:a16="http://schemas.microsoft.com/office/drawing/2014/main" id="{B4F95076-EE5C-4F43-A927-BECD32715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48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79" name="Right Arrow 78">
            <a:extLst>
              <a:ext uri="{FF2B5EF4-FFF2-40B4-BE49-F238E27FC236}">
                <a16:creationId xmlns:a16="http://schemas.microsoft.com/office/drawing/2014/main" id="{07C7FA51-FC05-434E-88A2-BF94BA82A6F7}"/>
              </a:ext>
            </a:extLst>
          </p:cNvPr>
          <p:cNvSpPr/>
          <p:nvPr/>
        </p:nvSpPr>
        <p:spPr>
          <a:xfrm rot="11360505">
            <a:off x="4605338" y="4565650"/>
            <a:ext cx="9017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2AE68D4-8BFA-4A8C-A662-772BDF91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958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Official card only has 9 players </a:t>
            </a:r>
          </a:p>
        </p:txBody>
      </p:sp>
      <p:sp>
        <p:nvSpPr>
          <p:cNvPr id="29775" name="Rectangle 2">
            <a:extLst>
              <a:ext uri="{FF2B5EF4-FFF2-40B4-BE49-F238E27FC236}">
                <a16:creationId xmlns:a16="http://schemas.microsoft.com/office/drawing/2014/main" id="{72E99398-66FD-40B3-B495-4BE4EC82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83D42-877D-4866-8967-FE2713C69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Coach wants to substitute # 23 for # 21.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Legal?</a:t>
            </a:r>
          </a:p>
          <a:p>
            <a:pPr lvl="1">
              <a:buFont typeface="Verdana" panose="020B0604030504040204" pitchFamily="34" charset="0"/>
              <a:buNone/>
            </a:pPr>
            <a:endParaRPr lang="en-US" alt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/>
              <a:t> Yes, straight substitution, you would find # 23 in substitutes, if she is not circled you can use her. Circle #  23 and place her in Sub column for #21</a:t>
            </a:r>
          </a:p>
          <a:p>
            <a:pPr lvl="1"/>
            <a:endParaRPr lang="en-US" alt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/>
              <a:t> What if # 23 was circled?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en-US" dirty="0"/>
              <a:t> She would be ineligible and you would tell the coach this can not be done.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26628-436A-4D38-B07E-6D4D8C8E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u="sng" dirty="0"/>
              <a:t>Second Change: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B1394FF2-33C3-4D05-8B62-004A559F6FF9}"/>
              </a:ext>
            </a:extLst>
          </p:cNvPr>
          <p:cNvSpPr/>
          <p:nvPr/>
        </p:nvSpPr>
        <p:spPr>
          <a:xfrm>
            <a:off x="2362200" y="3886200"/>
            <a:ext cx="457200" cy="3810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F35D978F-D869-4B69-A779-6B58042D2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6992938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414658F-4798-4C40-AD6D-89644CF1C739}"/>
              </a:ext>
            </a:extLst>
          </p:cNvPr>
          <p:cNvSpPr/>
          <p:nvPr/>
        </p:nvSpPr>
        <p:spPr>
          <a:xfrm>
            <a:off x="2819400" y="5105400"/>
            <a:ext cx="381000" cy="304800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62E80B-2E9B-449E-8531-02CEC811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52800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accent2"/>
                </a:solidFill>
              </a:rPr>
              <a:t>23</a:t>
            </a:r>
            <a:endParaRPr lang="en-US" altLang="en-US" sz="1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A4C2-F2D4-4F78-8627-167EF434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/>
              <a:t>Practice Line Up Changes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>
            <a:extLst>
              <a:ext uri="{FF2B5EF4-FFF2-40B4-BE49-F238E27FC236}">
                <a16:creationId xmlns:a16="http://schemas.microsoft.com/office/drawing/2014/main" id="{E63268BC-38AC-4593-9800-69F899B2F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en-US" u="sng"/>
              <a:t>First Change</a:t>
            </a:r>
            <a:r>
              <a:rPr lang="en-US" altLang="en-US"/>
              <a:t>: 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     Diane Martin #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substituting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for Julie Jameson #21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    Find number #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in the substitutes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                      circle # 5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           then place her in for # 21.</a:t>
            </a:r>
          </a:p>
          <a:p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79D5D8-8093-4C4A-A20A-9106AD8B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Changes: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3057B5A-50F4-4381-912E-6421E93B582D}"/>
              </a:ext>
            </a:extLst>
          </p:cNvPr>
          <p:cNvSpPr/>
          <p:nvPr/>
        </p:nvSpPr>
        <p:spPr>
          <a:xfrm>
            <a:off x="4495800" y="42672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80998891-DC12-46B2-99A6-590815C6D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65B09F78-3764-468D-8F3F-3A2AFFCC9FD2}"/>
              </a:ext>
            </a:extLst>
          </p:cNvPr>
          <p:cNvSpPr/>
          <p:nvPr/>
        </p:nvSpPr>
        <p:spPr>
          <a:xfrm>
            <a:off x="6781800" y="56388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4C08EA-3BA7-43A1-9283-CB358A82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>
            <a:extLst>
              <a:ext uri="{FF2B5EF4-FFF2-40B4-BE49-F238E27FC236}">
                <a16:creationId xmlns:a16="http://schemas.microsoft.com/office/drawing/2014/main" id="{47B862AE-ADD2-442E-880E-174D1190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</a:t>
            </a:r>
            <a:r>
              <a:rPr lang="en-US" altLang="en-US" u="sng"/>
              <a:t>Second Change: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 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Tammy Rodgers # </a:t>
            </a:r>
            <a:r>
              <a:rPr lang="en-US" altLang="en-US">
                <a:solidFill>
                  <a:srgbClr val="FF0000"/>
                </a:solidFill>
              </a:rPr>
              <a:t>8</a:t>
            </a:r>
            <a:r>
              <a:rPr lang="en-US" altLang="en-US"/>
              <a:t> substitutes the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DP  Sally Sylvester #10.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    Find number # </a:t>
            </a:r>
            <a:r>
              <a:rPr lang="en-US" altLang="en-US">
                <a:solidFill>
                  <a:srgbClr val="FF0000"/>
                </a:solidFill>
              </a:rPr>
              <a:t>8</a:t>
            </a:r>
            <a:r>
              <a:rPr lang="en-US" altLang="en-US"/>
              <a:t> in the substitutes,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	 circle # </a:t>
            </a:r>
            <a:r>
              <a:rPr lang="en-US" altLang="en-US">
                <a:solidFill>
                  <a:srgbClr val="FF0000"/>
                </a:solidFill>
              </a:rPr>
              <a:t>8</a:t>
            </a:r>
            <a:r>
              <a:rPr lang="en-US" altLang="en-US"/>
              <a:t>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then place her in for # 10.</a:t>
            </a:r>
          </a:p>
          <a:p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C2829F-971D-43C6-92F1-CBA4CCEFE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Changes: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C1D7B068-269D-4EE3-B7C4-0E30EC997194}"/>
              </a:ext>
            </a:extLst>
          </p:cNvPr>
          <p:cNvSpPr/>
          <p:nvPr/>
        </p:nvSpPr>
        <p:spPr>
          <a:xfrm flipH="1">
            <a:off x="4572000" y="42672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5845" name="Picture 4" descr="https://encrypted-tbn1.gstatic.com/images?q=tbn:ANd9GcQ7LtfyLlIAQgzL2EiLDoWJYgnE9UKq96nGBLZH24enK2WpJhXt">
            <a:hlinkClick r:id="rId2"/>
            <a:extLst>
              <a:ext uri="{FF2B5EF4-FFF2-40B4-BE49-F238E27FC236}">
                <a16:creationId xmlns:a16="http://schemas.microsoft.com/office/drawing/2014/main" id="{6C8EEA05-47FC-4A04-A126-968C6D595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9906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EB04DDC4-7207-406C-8FFB-3A61953A7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22A2D793-989A-4194-8F77-FE6872896362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56354F1-0491-48D4-AA60-6B96CE4B0B5D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69" name="TextBox 7">
            <a:extLst>
              <a:ext uri="{FF2B5EF4-FFF2-40B4-BE49-F238E27FC236}">
                <a16:creationId xmlns:a16="http://schemas.microsoft.com/office/drawing/2014/main" id="{F7055EF5-11A9-4246-89B7-9D0B123A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F475E4-9743-491F-B8C8-66DA71B2D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D116CC-DE5D-4260-9F31-0004B8E1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	</a:t>
            </a:r>
            <a:r>
              <a:rPr lang="en-US" u="sng" dirty="0"/>
              <a:t>Third Change:</a:t>
            </a:r>
            <a:r>
              <a:rPr lang="en-US" dirty="0"/>
              <a:t>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		Karyn Perez # </a:t>
            </a:r>
            <a:r>
              <a:rPr lang="en-US" dirty="0">
                <a:solidFill>
                  <a:srgbClr val="FF0000"/>
                </a:solidFill>
              </a:rPr>
              <a:t>19</a:t>
            </a:r>
            <a:r>
              <a:rPr lang="en-US" dirty="0"/>
              <a:t>, the FLEX, running for		            Tammy Rodgers # 8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#</a:t>
            </a:r>
            <a:r>
              <a:rPr lang="en-US" dirty="0">
                <a:solidFill>
                  <a:srgbClr val="FF0000"/>
                </a:solidFill>
              </a:rPr>
              <a:t>19</a:t>
            </a:r>
            <a:r>
              <a:rPr lang="en-US" dirty="0"/>
              <a:t> is the Flex, #8 is the DP.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The Flex can play offense for the DP put an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in the DP slot.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Circle #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, she has left the game.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C973A9-8F2D-4422-A65F-41A98B47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Changes: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DBCFF8B0-CE82-4A18-8BE0-888D35AD1A2A}"/>
              </a:ext>
            </a:extLst>
          </p:cNvPr>
          <p:cNvSpPr/>
          <p:nvPr/>
        </p:nvSpPr>
        <p:spPr>
          <a:xfrm>
            <a:off x="1905000" y="4648200"/>
            <a:ext cx="3810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7893" name="Picture 4" descr="https://encrypted-tbn1.gstatic.com/images?q=tbn:ANd9GcTbxz-cFAmlAJ2zimlfrtA4VXGyMn2dY7HwMwdUKiLu7irs-8nl">
            <a:hlinkClick r:id="rId2"/>
            <a:extLst>
              <a:ext uri="{FF2B5EF4-FFF2-40B4-BE49-F238E27FC236}">
                <a16:creationId xmlns:a16="http://schemas.microsoft.com/office/drawing/2014/main" id="{DC0B8365-897B-4361-8251-F02081C3C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576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FAB6A-B1DC-4872-B662-110EC757C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Each team must submit a complete lineup card to the plate umpire at the pregame meeting at home plate.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Confirm that the lineup card has players first, last names and positions listed along with all substitutes.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Make sure there are no duplicate numbers.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Make sure there are at least 9 or10 players listed in the starting position.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1C57D-CDFE-427A-8694-8254889B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Pre-Game Meeting: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>
            <a:extLst>
              <a:ext uri="{FF2B5EF4-FFF2-40B4-BE49-F238E27FC236}">
                <a16:creationId xmlns:a16="http://schemas.microsoft.com/office/drawing/2014/main" id="{1BC39553-C42A-489A-ACDC-CC5F8BC5D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BEBC770A-285B-465F-AA3A-21525BA14699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7EC524B-CCB1-43F7-AB9F-0E6AC244E3FC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17" name="TextBox 7">
            <a:extLst>
              <a:ext uri="{FF2B5EF4-FFF2-40B4-BE49-F238E27FC236}">
                <a16:creationId xmlns:a16="http://schemas.microsoft.com/office/drawing/2014/main" id="{855A4160-1E30-4BFC-8366-55291B7D7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918" name="TextBox 8">
            <a:extLst>
              <a:ext uri="{FF2B5EF4-FFF2-40B4-BE49-F238E27FC236}">
                <a16:creationId xmlns:a16="http://schemas.microsoft.com/office/drawing/2014/main" id="{D8AE9A33-9886-41C1-ACE2-E437C86C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/>
              <a:t>8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4F219F19-7855-4CB7-BE6E-6B75A96AE084}"/>
              </a:ext>
            </a:extLst>
          </p:cNvPr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084FDD-8AFE-4422-92AE-431B71AAF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/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>
            <a:extLst>
              <a:ext uri="{FF2B5EF4-FFF2-40B4-BE49-F238E27FC236}">
                <a16:creationId xmlns:a16="http://schemas.microsoft.com/office/drawing/2014/main" id="{C2AEC319-362D-4566-B52B-D38F0AB21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Note: 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You can only have ONE un-circled number	                       or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X in each of the slots on the line up card.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73D54F-2A67-472A-BAD5-EF2695B1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Changes: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1">
            <a:extLst>
              <a:ext uri="{FF2B5EF4-FFF2-40B4-BE49-F238E27FC236}">
                <a16:creationId xmlns:a16="http://schemas.microsoft.com/office/drawing/2014/main" id="{30A7C6D4-3772-4111-9FEF-A06EEFDB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</a:t>
            </a:r>
            <a:r>
              <a:rPr lang="en-US" altLang="en-US" u="sng"/>
              <a:t>Fourth Change:</a:t>
            </a:r>
          </a:p>
          <a:p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  Re-enter Sally Sylvester #10 to hit.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  Find #10 – if she is not circled,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   she can re-enter.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                   Circle the </a:t>
            </a: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EA7C3A-C9E7-4A7C-9622-3EC84B73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Practice Line Up Card: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CE64720C-1AE9-406A-9F2E-1FAB98E331B2}"/>
              </a:ext>
            </a:extLst>
          </p:cNvPr>
          <p:cNvSpPr/>
          <p:nvPr/>
        </p:nvSpPr>
        <p:spPr>
          <a:xfrm>
            <a:off x="4572000" y="4724400"/>
            <a:ext cx="365125" cy="365125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>
            <a:extLst>
              <a:ext uri="{FF2B5EF4-FFF2-40B4-BE49-F238E27FC236}">
                <a16:creationId xmlns:a16="http://schemas.microsoft.com/office/drawing/2014/main" id="{28597CF5-6DFC-48CC-AA7B-4C260523E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6C847FCC-2F58-49C6-833E-3659A571EC25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962A4C1B-D592-4FC0-A392-DB77AA021796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89" name="TextBox 7">
            <a:extLst>
              <a:ext uri="{FF2B5EF4-FFF2-40B4-BE49-F238E27FC236}">
                <a16:creationId xmlns:a16="http://schemas.microsoft.com/office/drawing/2014/main" id="{238C6B5E-B741-48CD-BF65-1A81B4504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1990" name="TextBox 8">
            <a:extLst>
              <a:ext uri="{FF2B5EF4-FFF2-40B4-BE49-F238E27FC236}">
                <a16:creationId xmlns:a16="http://schemas.microsoft.com/office/drawing/2014/main" id="{F9BA4661-C1BF-43CC-B1D8-FD6E3DBCC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E803FA6C-B4E1-4085-BCB1-D2DC25EF3095}"/>
              </a:ext>
            </a:extLst>
          </p:cNvPr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92" name="TextBox 10">
            <a:extLst>
              <a:ext uri="{FF2B5EF4-FFF2-40B4-BE49-F238E27FC236}">
                <a16:creationId xmlns:a16="http://schemas.microsoft.com/office/drawing/2014/main" id="{256CBBF0-907A-4FFB-B48A-AD9120C49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A5320FB-EA9A-4A0D-A293-49739C522D95}"/>
              </a:ext>
            </a:extLst>
          </p:cNvPr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6F0468-1136-497C-9CB8-DC0975615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3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4200" u="sng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200" dirty="0"/>
              <a:t>	</a:t>
            </a:r>
            <a:r>
              <a:rPr lang="en-US" sz="7400" u="sng" dirty="0"/>
              <a:t>Fifth Change: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74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7400" dirty="0"/>
              <a:t> 		Karyn Perez # </a:t>
            </a:r>
            <a:r>
              <a:rPr lang="en-US" sz="7400" dirty="0">
                <a:solidFill>
                  <a:srgbClr val="FF0000"/>
                </a:solidFill>
              </a:rPr>
              <a:t>19</a:t>
            </a:r>
            <a:r>
              <a:rPr lang="en-US" sz="7400" dirty="0"/>
              <a:t>	will run for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7400" dirty="0"/>
              <a:t>			 Sally Sylvester #10.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74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dirty="0"/>
              <a:t>#</a:t>
            </a:r>
            <a:r>
              <a:rPr lang="en-US" sz="7400" dirty="0">
                <a:solidFill>
                  <a:srgbClr val="FF0000"/>
                </a:solidFill>
              </a:rPr>
              <a:t>19</a:t>
            </a:r>
            <a:r>
              <a:rPr lang="en-US" sz="7400" dirty="0"/>
              <a:t> is the Flex, #10 is the DP.  The Flex can run for the DP.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dirty="0"/>
              <a:t> Put an </a:t>
            </a:r>
            <a:r>
              <a:rPr lang="en-US" sz="7400" dirty="0">
                <a:solidFill>
                  <a:srgbClr val="FF0000"/>
                </a:solidFill>
              </a:rPr>
              <a:t>X</a:t>
            </a:r>
            <a:r>
              <a:rPr lang="en-US" sz="7400" dirty="0"/>
              <a:t> in the DP slot.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dirty="0"/>
              <a:t>If someone comes into a slot, someone must go out of that slot.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dirty="0"/>
              <a:t>Circle # 10.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br>
              <a:rPr lang="en-US" sz="4200" dirty="0"/>
            </a:br>
            <a:endParaRPr lang="en-US" sz="42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6FFFD3-482F-4924-A9D6-8A1AF04B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Changes: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6C3006D-AC16-489B-B67F-20BFC14B870B}"/>
              </a:ext>
            </a:extLst>
          </p:cNvPr>
          <p:cNvSpPr/>
          <p:nvPr/>
        </p:nvSpPr>
        <p:spPr>
          <a:xfrm>
            <a:off x="2133600" y="5562600"/>
            <a:ext cx="457200" cy="4572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>
            <a:extLst>
              <a:ext uri="{FF2B5EF4-FFF2-40B4-BE49-F238E27FC236}">
                <a16:creationId xmlns:a16="http://schemas.microsoft.com/office/drawing/2014/main" id="{27641123-AF5C-475B-9EF3-C21ED8A03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5AB4A2B9-DE7A-422B-A499-8C2F1B5C212D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F914F5B-D6EB-4A8A-A2D5-45E11F708896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37" name="TextBox 7">
            <a:extLst>
              <a:ext uri="{FF2B5EF4-FFF2-40B4-BE49-F238E27FC236}">
                <a16:creationId xmlns:a16="http://schemas.microsoft.com/office/drawing/2014/main" id="{8CDC00C3-A0D8-4C83-BEC1-C27AD3475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4038" name="TextBox 8">
            <a:extLst>
              <a:ext uri="{FF2B5EF4-FFF2-40B4-BE49-F238E27FC236}">
                <a16:creationId xmlns:a16="http://schemas.microsoft.com/office/drawing/2014/main" id="{866B8DEF-C34D-43B8-B578-F4F4ACD07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27B9D329-F2DE-4516-9082-C8813AD3EFB9}"/>
              </a:ext>
            </a:extLst>
          </p:cNvPr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40" name="TextBox 10">
            <a:extLst>
              <a:ext uri="{FF2B5EF4-FFF2-40B4-BE49-F238E27FC236}">
                <a16:creationId xmlns:a16="http://schemas.microsoft.com/office/drawing/2014/main" id="{8C7345D8-4703-4D64-B705-08AF0BE0C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140044E-338F-4271-B595-C529F8FEE1BB}"/>
              </a:ext>
            </a:extLst>
          </p:cNvPr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4F350F44-9E4F-4C38-84CB-7F8510D589A8}"/>
              </a:ext>
            </a:extLst>
          </p:cNvPr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B7BAB7-8ADE-46CA-84BC-B5006A1E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83580A-78FA-4BB1-803F-D55BFE21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/>
              <a:t>  </a:t>
            </a:r>
            <a:r>
              <a:rPr lang="en-US" sz="2800" u="sng" dirty="0"/>
              <a:t>Sixth Change: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/>
              <a:t>		Re-enter Julie Jameson #21.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Find #21 – if she is not circled, she can come back in.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If someone comes into a slot, someone must go out of that slot.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/>
              <a:t>Circle # </a:t>
            </a:r>
            <a:r>
              <a:rPr lang="en-US" sz="2800" dirty="0">
                <a:solidFill>
                  <a:srgbClr val="FF0000"/>
                </a:solidFill>
              </a:rPr>
              <a:t>5</a:t>
            </a:r>
            <a:r>
              <a:rPr lang="en-US" sz="2800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br>
              <a:rPr lang="en-US" sz="2800" dirty="0"/>
            </a:b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9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45E652-7965-4D9A-BA0F-68FBB487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Card: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BED5B062-B3B0-435D-B6C2-DFE7ED79329B}"/>
              </a:ext>
            </a:extLst>
          </p:cNvPr>
          <p:cNvSpPr/>
          <p:nvPr/>
        </p:nvSpPr>
        <p:spPr>
          <a:xfrm>
            <a:off x="2057400" y="4800600"/>
            <a:ext cx="365125" cy="365125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>
            <a:extLst>
              <a:ext uri="{FF2B5EF4-FFF2-40B4-BE49-F238E27FC236}">
                <a16:creationId xmlns:a16="http://schemas.microsoft.com/office/drawing/2014/main" id="{D9DBF432-06BE-461B-9377-C00BB9587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D41D7056-E360-47A9-8870-AB4062607989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3A0182E1-96B1-43E7-9EB0-24B262153929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5" name="TextBox 7">
            <a:extLst>
              <a:ext uri="{FF2B5EF4-FFF2-40B4-BE49-F238E27FC236}">
                <a16:creationId xmlns:a16="http://schemas.microsoft.com/office/drawing/2014/main" id="{BE10BF2D-448F-422E-93CF-D18C1438C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086" name="TextBox 8">
            <a:extLst>
              <a:ext uri="{FF2B5EF4-FFF2-40B4-BE49-F238E27FC236}">
                <a16:creationId xmlns:a16="http://schemas.microsoft.com/office/drawing/2014/main" id="{47958025-9D83-4FB6-BDB2-F4773896E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1AD74956-A597-47EA-843D-C989D88B9829}"/>
              </a:ext>
            </a:extLst>
          </p:cNvPr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8" name="TextBox 10">
            <a:extLst>
              <a:ext uri="{FF2B5EF4-FFF2-40B4-BE49-F238E27FC236}">
                <a16:creationId xmlns:a16="http://schemas.microsoft.com/office/drawing/2014/main" id="{C774CA94-DB61-40B4-AB67-C78F203AC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33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89070F1-72C2-4C6A-A1DC-BE57C19486DE}"/>
              </a:ext>
            </a:extLst>
          </p:cNvPr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58175FA0-E816-4DE8-9823-9ADDB0C2292F}"/>
              </a:ext>
            </a:extLst>
          </p:cNvPr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91" name="TextBox 14">
            <a:extLst>
              <a:ext uri="{FF2B5EF4-FFF2-40B4-BE49-F238E27FC236}">
                <a16:creationId xmlns:a16="http://schemas.microsoft.com/office/drawing/2014/main" id="{0B916FDA-F698-4FD1-A376-ADC0E5280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7FEFCFFB-992A-44DC-BED4-A641F9D9CA7B}"/>
              </a:ext>
            </a:extLst>
          </p:cNvPr>
          <p:cNvSpPr/>
          <p:nvPr/>
        </p:nvSpPr>
        <p:spPr>
          <a:xfrm>
            <a:off x="4953000" y="36576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>
            <a:extLst>
              <a:ext uri="{FF2B5EF4-FFF2-40B4-BE49-F238E27FC236}">
                <a16:creationId xmlns:a16="http://schemas.microsoft.com/office/drawing/2014/main" id="{FDE86DD9-0F7B-46DA-B472-20EE78333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    </a:t>
            </a:r>
            <a:r>
              <a:rPr lang="en-US" altLang="en-US" u="sng"/>
              <a:t>Seventh Change: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u="sng"/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        Diane Martin #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substituted for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			 Donna Hicks # 18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Tell the coach she cannot use # </a:t>
            </a:r>
            <a:r>
              <a:rPr lang="en-US" altLang="en-US">
                <a:solidFill>
                  <a:srgbClr val="FF0000"/>
                </a:solidFill>
              </a:rPr>
              <a:t>5</a:t>
            </a:r>
            <a:r>
              <a:rPr lang="en-US" altLang="en-US"/>
              <a:t> as a substitute, because she was already used in the game.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pPr>
              <a:buFont typeface="Wingdings 3" panose="05040102010807070707" pitchFamily="18" charset="2"/>
              <a:buNone/>
            </a:pPr>
            <a:endParaRPr lang="en-US" altLang="en-US" u="sng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FF8FB3-6A56-499D-8E7A-8A9F3F986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Practice Line Up Card: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2C29301F-3352-4840-BBCE-D3956B7A17C7}"/>
              </a:ext>
            </a:extLst>
          </p:cNvPr>
          <p:cNvSpPr/>
          <p:nvPr/>
        </p:nvSpPr>
        <p:spPr>
          <a:xfrm>
            <a:off x="6172200" y="3581400"/>
            <a:ext cx="381000" cy="3810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>
            <a:extLst>
              <a:ext uri="{FF2B5EF4-FFF2-40B4-BE49-F238E27FC236}">
                <a16:creationId xmlns:a16="http://schemas.microsoft.com/office/drawing/2014/main" id="{9F2B5407-71C9-45CF-9408-2BB76F6C1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B26500EB-4870-4E65-B1BE-5AFC3A9AF024}"/>
              </a:ext>
            </a:extLst>
          </p:cNvPr>
          <p:cNvSpPr/>
          <p:nvPr/>
        </p:nvSpPr>
        <p:spPr>
          <a:xfrm>
            <a:off x="6781800" y="57150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995A35EB-9BF1-44EB-9E78-50A1C3F22A20}"/>
              </a:ext>
            </a:extLst>
          </p:cNvPr>
          <p:cNvSpPr/>
          <p:nvPr/>
        </p:nvSpPr>
        <p:spPr>
          <a:xfrm>
            <a:off x="2895600" y="5105400"/>
            <a:ext cx="274638" cy="2746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3" name="TextBox 7">
            <a:extLst>
              <a:ext uri="{FF2B5EF4-FFF2-40B4-BE49-F238E27FC236}">
                <a16:creationId xmlns:a16="http://schemas.microsoft.com/office/drawing/2014/main" id="{806CABFB-70B9-45A0-B0F8-65901179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8134" name="TextBox 8">
            <a:extLst>
              <a:ext uri="{FF2B5EF4-FFF2-40B4-BE49-F238E27FC236}">
                <a16:creationId xmlns:a16="http://schemas.microsoft.com/office/drawing/2014/main" id="{4AA04527-E4AE-477A-9247-CB366EBED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CCAD54D-B29E-46B2-9678-9AF3D0164A58}"/>
              </a:ext>
            </a:extLst>
          </p:cNvPr>
          <p:cNvSpPr/>
          <p:nvPr/>
        </p:nvSpPr>
        <p:spPr>
          <a:xfrm>
            <a:off x="4953000" y="2057400"/>
            <a:ext cx="381000" cy="35083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6" name="TextBox 10">
            <a:extLst>
              <a:ext uri="{FF2B5EF4-FFF2-40B4-BE49-F238E27FC236}">
                <a16:creationId xmlns:a16="http://schemas.microsoft.com/office/drawing/2014/main" id="{776DFE6D-AB90-4EE5-8046-F19D22433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US" altLang="en-US"/>
          </a:p>
          <a:p>
            <a:endParaRPr lang="en-US" alt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2BF95805-5D53-4D67-944C-99DD19F396E4}"/>
              </a:ext>
            </a:extLst>
          </p:cNvPr>
          <p:cNvSpPr/>
          <p:nvPr/>
        </p:nvSpPr>
        <p:spPr>
          <a:xfrm>
            <a:off x="5410200" y="2057400"/>
            <a:ext cx="381000" cy="369888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E0D43FBA-F8D0-40A3-8593-5DEB1642192E}"/>
              </a:ext>
            </a:extLst>
          </p:cNvPr>
          <p:cNvSpPr/>
          <p:nvPr/>
        </p:nvSpPr>
        <p:spPr>
          <a:xfrm>
            <a:off x="4267200" y="20574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9" name="TextBox 14">
            <a:extLst>
              <a:ext uri="{FF2B5EF4-FFF2-40B4-BE49-F238E27FC236}">
                <a16:creationId xmlns:a16="http://schemas.microsoft.com/office/drawing/2014/main" id="{9F7BD653-5F37-4479-86E0-2FE0599EE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0491D771-EBEA-4E19-9D1C-832F64A0C7EF}"/>
              </a:ext>
            </a:extLst>
          </p:cNvPr>
          <p:cNvSpPr/>
          <p:nvPr/>
        </p:nvSpPr>
        <p:spPr>
          <a:xfrm>
            <a:off x="4953000" y="3657600"/>
            <a:ext cx="365125" cy="365125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2A6F0AE9-A1C0-4E60-809C-80FA871BD122}"/>
              </a:ext>
            </a:extLst>
          </p:cNvPr>
          <p:cNvSpPr/>
          <p:nvPr/>
        </p:nvSpPr>
        <p:spPr>
          <a:xfrm>
            <a:off x="7543800" y="5562600"/>
            <a:ext cx="977900" cy="71278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B7309136-3F38-42FC-9A08-35227E6BB5A4}"/>
              </a:ext>
            </a:extLst>
          </p:cNvPr>
          <p:cNvSpPr/>
          <p:nvPr/>
        </p:nvSpPr>
        <p:spPr>
          <a:xfrm>
            <a:off x="6324600" y="3581400"/>
            <a:ext cx="977900" cy="63658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43" name="TextBox 17">
            <a:extLst>
              <a:ext uri="{FF2B5EF4-FFF2-40B4-BE49-F238E27FC236}">
                <a16:creationId xmlns:a16="http://schemas.microsoft.com/office/drawing/2014/main" id="{B5E9926E-089A-4830-8085-C28945336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057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7">
            <a:extLst>
              <a:ext uri="{FF2B5EF4-FFF2-40B4-BE49-F238E27FC236}">
                <a16:creationId xmlns:a16="http://schemas.microsoft.com/office/drawing/2014/main" id="{56A749E2-F11E-4792-B488-646C61E02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If the DP/FLEX is used, verify  with the coach the player listed as the DP is the one who will hit for the  FLEX in the 10</a:t>
            </a:r>
            <a:r>
              <a:rPr lang="en-US" altLang="en-US" baseline="30000" dirty="0"/>
              <a:t>th</a:t>
            </a:r>
            <a:r>
              <a:rPr lang="en-US" altLang="en-US" dirty="0"/>
              <a:t> spot.</a:t>
            </a:r>
          </a:p>
          <a:p>
            <a:endParaRPr lang="en-US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1F8D278-DD45-4959-8FD6-B1B87868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/>
              <a:t>Pre-Game Meeting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4">
            <a:extLst>
              <a:ext uri="{FF2B5EF4-FFF2-40B4-BE49-F238E27FC236}">
                <a16:creationId xmlns:a16="http://schemas.microsoft.com/office/drawing/2014/main" id="{93BC0A64-E512-4AF5-B195-1AD612232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If a player is circled she can not re-enter.</a:t>
            </a:r>
          </a:p>
          <a:p>
            <a:endParaRPr lang="en-US" altLang="en-US" sz="2800"/>
          </a:p>
          <a:p>
            <a:r>
              <a:rPr lang="en-US" altLang="en-US" sz="2800"/>
              <a:t> If someone comes into a slot,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 sz="2800"/>
              <a:t>   someone must go out of that slot.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sz="2800"/>
          </a:p>
          <a:p>
            <a:r>
              <a:rPr lang="en-US" altLang="en-US" sz="2800"/>
              <a:t>As long as the DP has a bat and is on offense and the FLEX uses her glove to play defense there is no substitution.</a:t>
            </a:r>
          </a:p>
          <a:p>
            <a:endParaRPr lang="en-US" altLang="en-US" sz="2400"/>
          </a:p>
          <a:p>
            <a:pPr>
              <a:buFont typeface="Wingdings 3" panose="05040102010807070707" pitchFamily="18" charset="2"/>
              <a:buNone/>
            </a:pPr>
            <a:endParaRPr lang="en-US" altLang="en-US" sz="2400"/>
          </a:p>
          <a:p>
            <a:endParaRPr lang="en-US" altLang="en-US" sz="2400"/>
          </a:p>
          <a:p>
            <a:pPr>
              <a:buFont typeface="Wingdings 3" panose="05040102010807070707" pitchFamily="18" charset="2"/>
              <a:buNone/>
            </a:pPr>
            <a:endParaRPr lang="en-US" altLang="en-US" sz="24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5D6B6C-4BB9-48D6-93E7-8E84D38D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Keys to Remember: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AA08F1-1E66-4A16-835F-056F7CB7F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</a:t>
            </a:r>
            <a:r>
              <a:rPr lang="en-US" sz="4800" u="sng" dirty="0"/>
              <a:t>DP       </a:t>
            </a:r>
            <a:r>
              <a:rPr lang="en-US" sz="4800" u="sng" dirty="0" err="1"/>
              <a:t>vs</a:t>
            </a:r>
            <a:r>
              <a:rPr lang="en-US" sz="4800" u="sng" dirty="0"/>
              <a:t>      FLEX</a:t>
            </a:r>
            <a:endParaRPr lang="en-US" u="sng" dirty="0"/>
          </a:p>
        </p:txBody>
      </p:sp>
      <p:sp>
        <p:nvSpPr>
          <p:cNvPr id="13315" name="Text Placeholder 4">
            <a:extLst>
              <a:ext uri="{FF2B5EF4-FFF2-40B4-BE49-F238E27FC236}">
                <a16:creationId xmlns:a16="http://schemas.microsoft.com/office/drawing/2014/main" id="{76EFB5D8-66DD-4276-881E-CCE47D03A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524000"/>
          </a:xfrm>
          <a:ln>
            <a:headEnd/>
            <a:tailEnd/>
          </a:ln>
        </p:spPr>
        <p:txBody>
          <a:bodyPr/>
          <a:lstStyle/>
          <a:p>
            <a:r>
              <a:rPr lang="en-US" altLang="en-US"/>
              <a:t>   DP :  Plays Offense </a:t>
            </a:r>
          </a:p>
          <a:p>
            <a:r>
              <a:rPr lang="en-US" altLang="en-US"/>
              <a:t>     Bats for the FLEX</a:t>
            </a:r>
          </a:p>
        </p:txBody>
      </p:sp>
      <p:sp>
        <p:nvSpPr>
          <p:cNvPr id="13316" name="Text Placeholder 5">
            <a:extLst>
              <a:ext uri="{FF2B5EF4-FFF2-40B4-BE49-F238E27FC236}">
                <a16:creationId xmlns:a16="http://schemas.microsoft.com/office/drawing/2014/main" id="{8312AB01-B80D-4C6F-A215-2776D869444B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4648200"/>
            <a:ext cx="4041775" cy="1524000"/>
          </a:xfrm>
          <a:ln>
            <a:headEnd/>
            <a:tailEnd/>
          </a:ln>
        </p:spPr>
        <p:txBody>
          <a:bodyPr/>
          <a:lstStyle/>
          <a:p>
            <a:r>
              <a:rPr lang="en-US" altLang="en-US"/>
              <a:t>  FLEX :   Plays Defense</a:t>
            </a:r>
          </a:p>
          <a:p>
            <a:r>
              <a:rPr lang="en-US" altLang="en-US"/>
              <a:t>        </a:t>
            </a:r>
          </a:p>
        </p:txBody>
      </p:sp>
      <p:pic>
        <p:nvPicPr>
          <p:cNvPr id="13317" name="Content Placeholder 3" descr="https://encrypted-tbn1.gstatic.com/images?q=tbn:ANd9GcTbxz-cFAmlAJ2zimlfrtA4VXGyMn2dY7HwMwdUKiLu7irs-8nl">
            <a:hlinkClick r:id="rId2"/>
            <a:extLst>
              <a:ext uri="{FF2B5EF4-FFF2-40B4-BE49-F238E27FC236}">
                <a16:creationId xmlns:a16="http://schemas.microsoft.com/office/drawing/2014/main" id="{F047C8D1-698B-4705-8DE7-81F622076B7D}"/>
              </a:ext>
            </a:extLst>
          </p:cNvPr>
          <p:cNvPicPr>
            <a:picLocks noGr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514600"/>
            <a:ext cx="1181100" cy="1905000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13318" name="Content Placeholder 7" descr="https://encrypted-tbn1.gstatic.com/images?q=tbn:ANd9GcTbxz-cFAmlAJ2zimlfrtA4VXGyMn2dY7HwMwdUKiLu7irs-8nl">
            <a:hlinkClick r:id="rId2"/>
            <a:extLst>
              <a:ext uri="{FF2B5EF4-FFF2-40B4-BE49-F238E27FC236}">
                <a16:creationId xmlns:a16="http://schemas.microsoft.com/office/drawing/2014/main" id="{43C96502-F362-48E1-B1E8-C39AED5C9BA5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828800"/>
            <a:ext cx="1752600" cy="2743200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 descr="https://encrypted-tbn1.gstatic.com/images?q=tbn:ANd9GcQOqeKw9KPJhkQSIn5P_zltk290ng3-2OdVSXM_zcI8qAVaIqC_">
            <a:hlinkClick r:id="rId4"/>
            <a:extLst>
              <a:ext uri="{FF2B5EF4-FFF2-40B4-BE49-F238E27FC236}">
                <a16:creationId xmlns:a16="http://schemas.microsoft.com/office/drawing/2014/main" id="{D8E2C422-A69D-48C4-8A11-A99C05B14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2209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CD59993-2AEE-426E-8CE0-D4771155FB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 FLEX Duties: </a:t>
            </a:r>
          </a:p>
        </p:txBody>
      </p:sp>
      <p:pic>
        <p:nvPicPr>
          <p:cNvPr id="14339" name="Content Placeholder 7" descr="https://encrypted-tbn1.gstatic.com/images?q=tbn:ANd9GcTbxz-cFAmlAJ2zimlfrtA4VXGyMn2dY7HwMwdUKiLu7irs-8nl">
            <a:hlinkClick r:id="rId2"/>
            <a:extLst>
              <a:ext uri="{FF2B5EF4-FFF2-40B4-BE49-F238E27FC236}">
                <a16:creationId xmlns:a16="http://schemas.microsoft.com/office/drawing/2014/main" id="{A4700DAC-BC05-4009-900B-05132807EE5D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219200"/>
            <a:ext cx="1714500" cy="2590800"/>
          </a:xfrm>
        </p:spPr>
      </p:pic>
      <p:sp>
        <p:nvSpPr>
          <p:cNvPr id="14340" name="Content Placeholder 11">
            <a:extLst>
              <a:ext uri="{FF2B5EF4-FFF2-40B4-BE49-F238E27FC236}">
                <a16:creationId xmlns:a16="http://schemas.microsoft.com/office/drawing/2014/main" id="{5B182C34-75E2-4C65-9EB5-671D1199899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667000" y="1447800"/>
            <a:ext cx="4953000" cy="472440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r>
              <a:rPr lang="en-US" altLang="en-US" dirty="0"/>
              <a:t>Can play defense for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 dirty="0"/>
              <a:t>        any player.</a:t>
            </a:r>
          </a:p>
          <a:p>
            <a:endParaRPr lang="en-US" altLang="en-US" dirty="0"/>
          </a:p>
          <a:p>
            <a:r>
              <a:rPr lang="en-US" altLang="en-US" dirty="0"/>
              <a:t>Run for the DP.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Hit for the DP.</a:t>
            </a:r>
          </a:p>
        </p:txBody>
      </p:sp>
      <p:pic>
        <p:nvPicPr>
          <p:cNvPr id="14341" name="irc_mi" descr="http://4.bp.blogspot.com/_5Uc_FMB9ec0/S-7tFTjeCLI/AAAAAAAAAVg/yZ3e5ifgrpw/s320/Girl+Catching+a+Softball.jpg">
            <a:hlinkClick r:id="rId4"/>
            <a:extLst>
              <a:ext uri="{FF2B5EF4-FFF2-40B4-BE49-F238E27FC236}">
                <a16:creationId xmlns:a16="http://schemas.microsoft.com/office/drawing/2014/main" id="{912D9CC2-5FF1-4695-99BA-7DCA7BA9B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15509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 descr="https://encrypted-tbn1.gstatic.com/images?q=tbn:ANd9GcQOqeKw9KPJhkQSIn5P_zltk290ng3-2OdVSXM_zcI8qAVaIqC_">
            <a:hlinkClick r:id="rId6"/>
            <a:extLst>
              <a:ext uri="{FF2B5EF4-FFF2-40B4-BE49-F238E27FC236}">
                <a16:creationId xmlns:a16="http://schemas.microsoft.com/office/drawing/2014/main" id="{12636C05-11E4-44F5-A618-7DDE59D02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11461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irc_mi" descr="http://users.rowan.edu/~benede36/fastpitch-softball-clipart-17.jpg">
            <a:hlinkClick r:id="rId8"/>
            <a:extLst>
              <a:ext uri="{FF2B5EF4-FFF2-40B4-BE49-F238E27FC236}">
                <a16:creationId xmlns:a16="http://schemas.microsoft.com/office/drawing/2014/main" id="{B79402F5-E0A2-49C3-96BD-8AAD045DA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19399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696E-676B-4BF8-A602-DE6595849B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 DP Duties:</a:t>
            </a:r>
          </a:p>
        </p:txBody>
      </p:sp>
      <p:pic>
        <p:nvPicPr>
          <p:cNvPr id="15363" name="Content Placeholder 3" descr="https://encrypted-tbn1.gstatic.com/images?q=tbn:ANd9GcQOqeKw9KPJhkQSIn5P_zltk290ng3-2OdVSXM_zcI8qAVaIqC_">
            <a:hlinkClick r:id="rId2"/>
            <a:extLst>
              <a:ext uri="{FF2B5EF4-FFF2-40B4-BE49-F238E27FC236}">
                <a16:creationId xmlns:a16="http://schemas.microsoft.com/office/drawing/2014/main" id="{7A1A869E-5189-4F38-B8C7-28F371EEFE39}"/>
              </a:ext>
            </a:extLst>
          </p:cNvPr>
          <p:cNvPicPr>
            <a:picLocks noGrp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2362200" cy="2895600"/>
          </a:xfrm>
        </p:spPr>
      </p:pic>
      <p:sp>
        <p:nvSpPr>
          <p:cNvPr id="15364" name="Content Placeholder 6">
            <a:extLst>
              <a:ext uri="{FF2B5EF4-FFF2-40B4-BE49-F238E27FC236}">
                <a16:creationId xmlns:a16="http://schemas.microsoft.com/office/drawing/2014/main" id="{079A5723-54A7-4D77-95B5-583CB7CBF4B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276600" y="914400"/>
            <a:ext cx="4876800" cy="4724400"/>
          </a:xfrm>
        </p:spPr>
        <p:txBody>
          <a:bodyPr/>
          <a:lstStyle/>
          <a:p>
            <a:r>
              <a:rPr lang="en-US" altLang="en-US"/>
              <a:t>She can only run for the FLEX.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She can only bat for the FLEX.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She may play defense for any player. </a:t>
            </a:r>
          </a:p>
        </p:txBody>
      </p:sp>
      <p:pic>
        <p:nvPicPr>
          <p:cNvPr id="15365" name="irc_mi" descr="http://users.rowan.edu/~benede36/fastpitch-softball-clipart-17.jpg">
            <a:hlinkClick r:id="rId4"/>
            <a:extLst>
              <a:ext uri="{FF2B5EF4-FFF2-40B4-BE49-F238E27FC236}">
                <a16:creationId xmlns:a16="http://schemas.microsoft.com/office/drawing/2014/main" id="{C3797D06-66DC-475F-AF55-A567E21FC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19399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https://encrypted-tbn1.gstatic.com/images?q=tbn:ANd9GcS1zr7E-xI9i0HfqAxNZIs3pW10iBbE4g0OU8y7jQIRPV29VumP">
            <a:hlinkClick r:id="rId6"/>
            <a:extLst>
              <a:ext uri="{FF2B5EF4-FFF2-40B4-BE49-F238E27FC236}">
                <a16:creationId xmlns:a16="http://schemas.microsoft.com/office/drawing/2014/main" id="{C862A3E7-A2A2-4F1B-A1F7-037562D99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236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irc_mi" descr="http://www2.neenah.k12.wi.us/cl/newsletter/S03B3178F.1/fastpitch-softball-clipart-red.jpg">
            <a:hlinkClick r:id="rId8"/>
            <a:extLst>
              <a:ext uri="{FF2B5EF4-FFF2-40B4-BE49-F238E27FC236}">
                <a16:creationId xmlns:a16="http://schemas.microsoft.com/office/drawing/2014/main" id="{C961C9E1-8AEE-4502-A6F6-FE48B7C60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968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197EDD82-22FD-455B-B728-8432DADA4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r>
              <a:rPr lang="en-US" altLang="en-US"/>
              <a:t>Players not listed on the lineup card are not eligible to play.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  <a:p>
            <a:r>
              <a:rPr lang="en-US" altLang="en-US"/>
              <a:t>All players listed in the starting lineup must be in uniform, in the dugout area and are available to play at the start of the game.</a:t>
            </a:r>
          </a:p>
          <a:p>
            <a:endParaRPr lang="en-US" altLang="en-US"/>
          </a:p>
          <a:p>
            <a:r>
              <a:rPr lang="en-US" altLang="en-US"/>
              <a:t>The umpire may ask for the lineup card to be corrected before accepting it as official.</a:t>
            </a:r>
          </a:p>
          <a:p>
            <a:pPr lvl="1">
              <a:buFont typeface="Verdana" panose="020B0604030504040204" pitchFamily="34" charset="0"/>
              <a:buNone/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17E253-6C9B-40FC-B6A6-E54E0D6D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u="sng" dirty="0"/>
              <a:t>Note: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871EFCC6-7D8A-40E7-8047-88592284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  <a:p>
            <a:r>
              <a:rPr lang="en-US" altLang="en-US" dirty="0"/>
              <a:t>As a preventative measure to avoid possible re-entry eligibility infractions, prior to the game, circle all starters that are listed on the bottom of the line up card.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B5FC50-41FE-4FDC-A07D-DE243D11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3200" dirty="0"/>
            </a:br>
            <a:r>
              <a:rPr lang="en-US" sz="3200" dirty="0"/>
              <a:t>Helpful hint:</a:t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693</TotalTime>
  <Words>1091</Words>
  <Application>Microsoft Office PowerPoint</Application>
  <PresentationFormat>On-screen Show (4:3)</PresentationFormat>
  <Paragraphs>324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Lineup Card  Management</vt:lpstr>
      <vt:lpstr> The following information shall be recorded on the lineup card: </vt:lpstr>
      <vt:lpstr>Pre-Game Meeting:</vt:lpstr>
      <vt:lpstr>Pre-Game Meeting</vt:lpstr>
      <vt:lpstr>         DP       vs      FLEX</vt:lpstr>
      <vt:lpstr>  FLEX Duties: </vt:lpstr>
      <vt:lpstr>  DP Duties:</vt:lpstr>
      <vt:lpstr>Note:</vt:lpstr>
      <vt:lpstr> Helpful hint: </vt:lpstr>
      <vt:lpstr>What must be recorded?</vt:lpstr>
      <vt:lpstr> When accepting a lineup card change: </vt:lpstr>
      <vt:lpstr>Tracking the players movement</vt:lpstr>
      <vt:lpstr>PowerPoint Presentation</vt:lpstr>
      <vt:lpstr>To track the DP or FLEX use an “X”instead of a number</vt:lpstr>
      <vt:lpstr>DP/FLEX:</vt:lpstr>
      <vt:lpstr>DP/FLEX</vt:lpstr>
      <vt:lpstr>                         Review   Starters:</vt:lpstr>
      <vt:lpstr>                          Review  Substitutes:</vt:lpstr>
      <vt:lpstr>Examples:</vt:lpstr>
      <vt:lpstr>First Change:</vt:lpstr>
      <vt:lpstr>PowerPoint Presentation</vt:lpstr>
      <vt:lpstr>Second Change:</vt:lpstr>
      <vt:lpstr>PowerPoint Presentation</vt:lpstr>
      <vt:lpstr>Practice Line Up Changes</vt:lpstr>
      <vt:lpstr>Practice Line Up Changes:</vt:lpstr>
      <vt:lpstr>PowerPoint Presentation</vt:lpstr>
      <vt:lpstr>Practice Line Up Changes:</vt:lpstr>
      <vt:lpstr>PowerPoint Presentation</vt:lpstr>
      <vt:lpstr>Practice Line Up Changes:</vt:lpstr>
      <vt:lpstr>PowerPoint Presentation</vt:lpstr>
      <vt:lpstr>Practice Line Up Changes:</vt:lpstr>
      <vt:lpstr>Practice Line Up Card:</vt:lpstr>
      <vt:lpstr>PowerPoint Presentation</vt:lpstr>
      <vt:lpstr>Practice Line Up Changes:</vt:lpstr>
      <vt:lpstr>PowerPoint Presentation</vt:lpstr>
      <vt:lpstr>Practice Line Up Card:</vt:lpstr>
      <vt:lpstr>PowerPoint Presentation</vt:lpstr>
      <vt:lpstr>Practice Line Up Card:</vt:lpstr>
      <vt:lpstr>PowerPoint Presentation</vt:lpstr>
      <vt:lpstr>Keys to Remember: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Lineup Card  Management</dc:title>
  <dc:creator>owner</dc:creator>
  <cp:lastModifiedBy>Scott Henry</cp:lastModifiedBy>
  <cp:revision>66</cp:revision>
  <dcterms:created xsi:type="dcterms:W3CDTF">2013-02-17T02:56:24Z</dcterms:created>
  <dcterms:modified xsi:type="dcterms:W3CDTF">2019-07-10T00:06:42Z</dcterms:modified>
</cp:coreProperties>
</file>